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7026275" cy="931227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B4550A-6A0E-4223-BF2E-9F2017DE294C}" v="2" dt="2026-10-14T18:11:11.6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6247" autoAdjust="0"/>
  </p:normalViewPr>
  <p:slideViewPr>
    <p:cSldViewPr snapToGrid="0" snapToObjects="1">
      <p:cViewPr varScale="1">
        <p:scale>
          <a:sx n="106" d="100"/>
          <a:sy n="106" d="100"/>
        </p:scale>
        <p:origin x="756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3" d="100"/>
          <a:sy n="63" d="100"/>
        </p:scale>
        <p:origin x="436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he, April" userId="91ba265b-3975-48e3-8afc-5b81c5a92dcd" providerId="ADAL" clId="{480CC34D-1D52-4254-8B8B-5A315EC1FC8A}"/>
    <pc:docChg chg="custSel modSld">
      <pc:chgData name="Ashe, April" userId="91ba265b-3975-48e3-8afc-5b81c5a92dcd" providerId="ADAL" clId="{480CC34D-1D52-4254-8B8B-5A315EC1FC8A}" dt="2026-10-14T18:12:06.531" v="7" actId="14100"/>
      <pc:docMkLst>
        <pc:docMk/>
      </pc:docMkLst>
      <pc:sldChg chg="modSp">
        <pc:chgData name="Ashe, April" userId="91ba265b-3975-48e3-8afc-5b81c5a92dcd" providerId="ADAL" clId="{480CC34D-1D52-4254-8B8B-5A315EC1FC8A}" dt="2026-10-14T18:09:07.867" v="0" actId="14826"/>
        <pc:sldMkLst>
          <pc:docMk/>
          <pc:sldMk cId="0" sldId="256"/>
        </pc:sldMkLst>
        <pc:picChg chg="mod">
          <ac:chgData name="Ashe, April" userId="91ba265b-3975-48e3-8afc-5b81c5a92dcd" providerId="ADAL" clId="{480CC34D-1D52-4254-8B8B-5A315EC1FC8A}" dt="2026-10-14T18:09:07.867" v="0" actId="14826"/>
          <ac:picMkLst>
            <pc:docMk/>
            <pc:sldMk cId="0" sldId="256"/>
            <ac:picMk id="10" creationId="{00000000-0000-0000-0000-000000000000}"/>
          </ac:picMkLst>
        </pc:picChg>
      </pc:sldChg>
      <pc:sldChg chg="modSp mod">
        <pc:chgData name="Ashe, April" userId="91ba265b-3975-48e3-8afc-5b81c5a92dcd" providerId="ADAL" clId="{480CC34D-1D52-4254-8B8B-5A315EC1FC8A}" dt="2026-10-14T18:12:06.531" v="7" actId="14100"/>
        <pc:sldMkLst>
          <pc:docMk/>
          <pc:sldMk cId="0" sldId="259"/>
        </pc:sldMkLst>
        <pc:spChg chg="mod">
          <ac:chgData name="Ashe, April" userId="91ba265b-3975-48e3-8afc-5b81c5a92dcd" providerId="ADAL" clId="{480CC34D-1D52-4254-8B8B-5A315EC1FC8A}" dt="2026-10-14T18:11:52.178" v="3" actId="1076"/>
          <ac:spMkLst>
            <pc:docMk/>
            <pc:sldMk cId="0" sldId="259"/>
            <ac:spMk id="6" creationId="{00000000-0000-0000-0000-000000000000}"/>
          </ac:spMkLst>
        </pc:spChg>
        <pc:picChg chg="mod">
          <ac:chgData name="Ashe, April" userId="91ba265b-3975-48e3-8afc-5b81c5a92dcd" providerId="ADAL" clId="{480CC34D-1D52-4254-8B8B-5A315EC1FC8A}" dt="2026-10-14T18:12:06.531" v="7" actId="14100"/>
          <ac:picMkLst>
            <pc:docMk/>
            <pc:sldMk cId="0" sldId="259"/>
            <ac:picMk id="9" creationId="{00000000-0000-0000-0000-000000000000}"/>
          </ac:picMkLst>
        </pc:picChg>
      </pc:sldChg>
      <pc:sldChg chg="modSp mod">
        <pc:chgData name="Ashe, April" userId="91ba265b-3975-48e3-8afc-5b81c5a92dcd" providerId="ADAL" clId="{480CC34D-1D52-4254-8B8B-5A315EC1FC8A}" dt="2026-10-14T18:09:07.914" v="1" actId="27636"/>
        <pc:sldMkLst>
          <pc:docMk/>
          <pc:sldMk cId="0" sldId="260"/>
        </pc:sldMkLst>
        <pc:spChg chg="mod">
          <ac:chgData name="Ashe, April" userId="91ba265b-3975-48e3-8afc-5b81c5a92dcd" providerId="ADAL" clId="{480CC34D-1D52-4254-8B8B-5A315EC1FC8A}" dt="2026-10-14T18:09:07.914" v="1" actId="27636"/>
          <ac:spMkLst>
            <pc:docMk/>
            <pc:sldMk cId="0" sldId="260"/>
            <ac:spMk id="17" creationId="{00000000-0000-0000-0000-000000000000}"/>
          </ac:spMkLst>
        </pc:spChg>
      </pc:sldChg>
      <pc:sldChg chg="modSp mod">
        <pc:chgData name="Ashe, April" userId="91ba265b-3975-48e3-8afc-5b81c5a92dcd" providerId="ADAL" clId="{480CC34D-1D52-4254-8B8B-5A315EC1FC8A}" dt="2026-10-14T18:09:07.914" v="2" actId="27636"/>
        <pc:sldMkLst>
          <pc:docMk/>
          <pc:sldMk cId="0" sldId="263"/>
        </pc:sldMkLst>
        <pc:spChg chg="mod">
          <ac:chgData name="Ashe, April" userId="91ba265b-3975-48e3-8afc-5b81c5a92dcd" providerId="ADAL" clId="{480CC34D-1D52-4254-8B8B-5A315EC1FC8A}" dt="2026-10-14T18:09:07.914" v="2" actId="27636"/>
          <ac:spMkLst>
            <pc:docMk/>
            <pc:sldMk cId="0" sldId="263"/>
            <ac:spMk id="2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2605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 (1 minute). Thank conveners and PLBC Chair Rep. Napoleon Nelson. Reproductive justice extends across the lifespan.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the reproductive justice framework: the ability to have children, not have children, and parent in safe and sustainable communities. Bridge to women who are caregivers and workers.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1.5 minutes. These are historical pregnancy-associated mortality figures, not current 2026 rates. Pregnancy-associated deaths include deaths during pregnancy or within one year regardless of cause. Focus on access, economic conditions and patient experience.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the supplied PA MOMNIBUS 2.0 Progress Report. Clarify that progress bars show different stages: introduced, passed House, passed Senate, signed into law. The full graphic is included again at the end for reference.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Approximately 1 minute. Explain that a maternal care desert is an area with inadequate obstetric services. Avoid suggesting HB 432 is enacted.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1.5 minutes. Discuss hypertension and preeclampsia, pumping at work, and the need for continuous postpartum coverage. The slide describes legislative proposals; do not call them enacted.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minute. The graphic marks HB 1251 and HB 1851 as enacted. Emphasize distinction between bills and laws and need to measure real-world impact.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minute. Connect healthcare with wages, housing, childcare and transportation. Acknowledge that reproductive liberty and affordability have distinct policy dimensions and viewpoints.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1.5–2 minutes. Discuss perimenopause, hot flashes, sleep disruption, mental wellbeing and respectful clinical assessment. House passage is not enactment. Avoid claiming any particular therapy is right for everyone.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minute. Invite the audience to share experiences and ask questions. Keep the civic invitation nonpartisan and issue-focused.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(1 minute). Every woman deserves informed choices and responsive care at every life stage. Thank the conveners and audience.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source graphic supplied for the presentation. Bill numbers can be searched at https://www.palegis.us/legislation/bills . Note that the graphic reflects a snapshot and statuses can change.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reference slide. The figures used on the mortality slide are historical, not 2026 current rates.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hyperlink" Target="https://www.palegis.us/legislation/bills" TargetMode="External"/><Relationship Id="rId7" Type="http://schemas.openxmlformats.org/officeDocument/2006/relationships/hyperlink" Target="https://www.palegis.us/legislation/bills/2025/hb1628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palegis.us/legislation/bills/2025/hb432" TargetMode="External"/><Relationship Id="rId5" Type="http://schemas.openxmlformats.org/officeDocument/2006/relationships/hyperlink" Target="https://www.palegis.us/legislation/bills/2025/hb1345" TargetMode="External"/><Relationship Id="rId4" Type="http://schemas.openxmlformats.org/officeDocument/2006/relationships/hyperlink" Target="https://pablackmaternalhealth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580C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10312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2404872" y="786384"/>
            <a:ext cx="9098280" cy="2798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OUR HEALTH.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OUR VOICES.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OUR CHOICES.</a:t>
            </a:r>
            <a:endParaRPr lang="en-US" sz="4200" dirty="0"/>
          </a:p>
        </p:txBody>
      </p:sp>
      <p:sp>
        <p:nvSpPr>
          <p:cNvPr id="5" name="Shape 2"/>
          <p:cNvSpPr/>
          <p:nvPr/>
        </p:nvSpPr>
        <p:spPr>
          <a:xfrm>
            <a:off x="2441448" y="3904488"/>
            <a:ext cx="7818120" cy="50292"/>
          </a:xfrm>
          <a:prstGeom prst="rect">
            <a:avLst/>
          </a:prstGeom>
          <a:solidFill>
            <a:srgbClr val="E56AAF"/>
          </a:solidFill>
          <a:ln w="12700">
            <a:solidFill>
              <a:srgbClr val="E56AA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2468880" y="416052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F8D3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Black maternal reproductive justice, healthcare equity &amp; menopause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704088" y="5650992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April V. Ashe  |  Executive Director, Pennsylvania Legislative Black Caucus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704088" y="6135624"/>
            <a:ext cx="107899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F8D3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Community conversation convened by Red, Wine &amp; Blue • NCNW • League of Women Voters of PA</a:t>
            </a:r>
            <a:endParaRPr lang="en-US" sz="1200" dirty="0"/>
          </a:p>
        </p:txBody>
      </p:sp>
      <p:pic>
        <p:nvPicPr>
          <p:cNvPr id="9" name="Picture 8" descr="blk ma heal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621792"/>
            <a:ext cx="1481328" cy="14813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6656" y="2267712"/>
            <a:ext cx="1353312" cy="13533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580C39"/>
          </a:solidFill>
          <a:ln w="12700">
            <a:solidFill>
              <a:srgbClr val="580C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78992" y="310896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70" dirty="0">
                <a:solidFill>
                  <a:srgbClr val="C62B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 LEGISLATIVE BLACK CAUCUS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612648" y="10789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Reproductive justice is lifelong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66928" y="6583680"/>
            <a:ext cx="100584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 MOMNIBUS 2.0  •  BLACK MATERNAL HEALTH  •  OCTOBER 2026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11064240" y="6574536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667512" y="1920240"/>
            <a:ext cx="10789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C62B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 is more than a single healthcare decision.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40080" y="2697480"/>
            <a:ext cx="3520440" cy="251460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40080" y="2697480"/>
            <a:ext cx="82296" cy="2514600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77824" y="2871216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Before pregnancy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877824" y="3392424"/>
            <a:ext cx="303580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21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 to preventive care, reproductive information, affordable services and the freedom to make informed decisions.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4343400" y="2697480"/>
            <a:ext cx="3520440" cy="251460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4343400" y="2697480"/>
            <a:ext cx="82296" cy="2514600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4581144" y="2871216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During &amp; after birth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4581144" y="3392424"/>
            <a:ext cx="303580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21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 prenatal care, supportive delivery, postpartum monitoring, mental healthcare and family resources.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8046720" y="2697480"/>
            <a:ext cx="3520440" cy="251460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8046720" y="2697480"/>
            <a:ext cx="82296" cy="2514600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8284464" y="2871216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Across midlife</a:t>
            </a:r>
            <a:endParaRPr lang="en-US" sz="1900" dirty="0"/>
          </a:p>
        </p:txBody>
      </p:sp>
      <p:sp>
        <p:nvSpPr>
          <p:cNvPr id="21" name="Text 18"/>
          <p:cNvSpPr/>
          <p:nvPr/>
        </p:nvSpPr>
        <p:spPr>
          <a:xfrm>
            <a:off x="8284464" y="3392424"/>
            <a:ext cx="303580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21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Perimenopause and menopause education, appropriate treatment, workplace support and healthy aging.</a:t>
            </a:r>
            <a:endParaRPr lang="en-US" sz="1500" dirty="0"/>
          </a:p>
        </p:txBody>
      </p:sp>
      <p:pic>
        <p:nvPicPr>
          <p:cNvPr id="22" name="Picture 21" descr="blk ma heal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301752"/>
            <a:ext cx="667512" cy="6675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580C39"/>
          </a:solidFill>
          <a:ln w="12700">
            <a:solidFill>
              <a:srgbClr val="580C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78992" y="310896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70" dirty="0">
                <a:solidFill>
                  <a:srgbClr val="C62B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 LEGISLATIVE BLACK CAUCUS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612648" y="10789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disparity behind the discussion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66928" y="6583680"/>
            <a:ext cx="100584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 MOMNIBUS 2.0  •  BLACK MATERNAL HEALTH  •  OCTOBER 2026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11064240" y="6574536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694944" y="1947672"/>
            <a:ext cx="10789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6E5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Historical Pennsylvania pregnancy-associated mortality figures</a:t>
            </a:r>
            <a:endParaRPr lang="en-US" sz="2100" dirty="0"/>
          </a:p>
        </p:txBody>
      </p:sp>
      <p:sp>
        <p:nvSpPr>
          <p:cNvPr id="10" name="Shape 7"/>
          <p:cNvSpPr/>
          <p:nvPr/>
        </p:nvSpPr>
        <p:spPr>
          <a:xfrm>
            <a:off x="704088" y="2633472"/>
            <a:ext cx="5074920" cy="2423160"/>
          </a:xfrm>
          <a:prstGeom prst="rect">
            <a:avLst/>
          </a:prstGeom>
          <a:solidFill>
            <a:srgbClr val="580C39"/>
          </a:solidFill>
          <a:ln w="12700">
            <a:solidFill>
              <a:srgbClr val="580C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5971032" y="2633472"/>
            <a:ext cx="5074920" cy="2423160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1051560" y="2880360"/>
            <a:ext cx="420624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148</a:t>
            </a:r>
            <a:endParaRPr lang="en-US" sz="6500" dirty="0"/>
          </a:p>
        </p:txBody>
      </p:sp>
      <p:sp>
        <p:nvSpPr>
          <p:cNvPr id="13" name="Text 10"/>
          <p:cNvSpPr/>
          <p:nvPr/>
        </p:nvSpPr>
        <p:spPr>
          <a:xfrm>
            <a:off x="1060704" y="4151376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Black Pennsylvanians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6318504" y="2880360"/>
            <a:ext cx="420624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81</a:t>
            </a:r>
            <a:endParaRPr lang="en-US" sz="6500" dirty="0"/>
          </a:p>
        </p:txBody>
      </p:sp>
      <p:sp>
        <p:nvSpPr>
          <p:cNvPr id="15" name="Text 12"/>
          <p:cNvSpPr/>
          <p:nvPr/>
        </p:nvSpPr>
        <p:spPr>
          <a:xfrm>
            <a:off x="6336792" y="4151376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White Pennsylvanians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758952" y="5294376"/>
            <a:ext cx="10515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E5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Deaths per 100,000 live births • Historical figures cited by the PA Black Maternal Health Caucus in 2024</a:t>
            </a:r>
            <a:endParaRPr lang="en-US" sz="1400" dirty="0"/>
          </a:p>
        </p:txBody>
      </p:sp>
      <p:pic>
        <p:nvPicPr>
          <p:cNvPr id="17" name="Picture 16" descr="blk ma heal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301752"/>
            <a:ext cx="667512" cy="6675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580C39"/>
          </a:solidFill>
          <a:ln w="12700">
            <a:solidFill>
              <a:srgbClr val="580C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78992" y="310896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70" dirty="0">
                <a:solidFill>
                  <a:srgbClr val="C62B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 LEGISLATIVE BLACK CAUCUS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626364" y="87945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 MOMNIBUS 2.0: policy in motion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66928" y="6583680"/>
            <a:ext cx="100584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 MOMNIBUS 2.0  •  BLACK MATERNAL HEALTH  •  OCTOBER 2026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11064240" y="6574536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900" dirty="0"/>
          </a:p>
        </p:txBody>
      </p:sp>
      <p:pic>
        <p:nvPicPr>
          <p:cNvPr id="9" name="Image 1" descr="/mnt/data/Monibus2.0_PR_2026 (4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66" y="1463040"/>
            <a:ext cx="4951250" cy="492861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577840" y="1901952"/>
            <a:ext cx="57607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coordinated set of proposals addressing:</a:t>
            </a:r>
            <a:endParaRPr lang="en-US" sz="2200" dirty="0"/>
          </a:p>
        </p:txBody>
      </p:sp>
      <p:sp>
        <p:nvSpPr>
          <p:cNvPr id="11" name="Shape 7"/>
          <p:cNvSpPr/>
          <p:nvPr/>
        </p:nvSpPr>
        <p:spPr>
          <a:xfrm>
            <a:off x="5650992" y="2542032"/>
            <a:ext cx="146304" cy="146304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5989320" y="2450592"/>
            <a:ext cx="5321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321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Maternal care deserts and access zones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5650992" y="3172968"/>
            <a:ext cx="146304" cy="146304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/>
          <p:nvPr/>
        </p:nvSpPr>
        <p:spPr>
          <a:xfrm>
            <a:off x="5989320" y="3081528"/>
            <a:ext cx="5321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321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Blood pressure monitoring and coverage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5650992" y="3803904"/>
            <a:ext cx="146304" cy="146304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2"/>
          <p:cNvSpPr/>
          <p:nvPr/>
        </p:nvSpPr>
        <p:spPr>
          <a:xfrm>
            <a:off x="5989320" y="3712464"/>
            <a:ext cx="5321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321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Breastfeeding and nursing-parent support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5650992" y="4434840"/>
            <a:ext cx="146304" cy="146304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4"/>
          <p:cNvSpPr/>
          <p:nvPr/>
        </p:nvSpPr>
        <p:spPr>
          <a:xfrm>
            <a:off x="5989320" y="4343400"/>
            <a:ext cx="5321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321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Postpartum Medicaid protections</a:t>
            </a:r>
            <a:endParaRPr lang="en-US" sz="1800" dirty="0"/>
          </a:p>
        </p:txBody>
      </p:sp>
      <p:sp>
        <p:nvSpPr>
          <p:cNvPr id="19" name="Shape 15"/>
          <p:cNvSpPr/>
          <p:nvPr/>
        </p:nvSpPr>
        <p:spPr>
          <a:xfrm>
            <a:off x="5650992" y="5065776"/>
            <a:ext cx="146304" cy="146304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6"/>
          <p:cNvSpPr/>
          <p:nvPr/>
        </p:nvSpPr>
        <p:spPr>
          <a:xfrm>
            <a:off x="5989320" y="4974336"/>
            <a:ext cx="5321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321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Midwifery, family support and education</a:t>
            </a:r>
            <a:endParaRPr lang="en-US" sz="1800" dirty="0"/>
          </a:p>
        </p:txBody>
      </p:sp>
      <p:pic>
        <p:nvPicPr>
          <p:cNvPr id="21" name="Picture 20" descr="blk ma healt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608" y="301752"/>
            <a:ext cx="667512" cy="66751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580C39"/>
          </a:solidFill>
          <a:ln w="12700">
            <a:solidFill>
              <a:srgbClr val="580C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78992" y="310896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70" dirty="0">
                <a:solidFill>
                  <a:srgbClr val="C62B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 LEGISLATIVE BLACK CAUCUS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612648" y="10789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Addressing maternal care deserts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66928" y="6583680"/>
            <a:ext cx="100584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 MOMNIBUS 2.0  •  BLACK MATERNAL HEALTH  •  OCTOBER 2026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11064240" y="6574536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713232" y="2148840"/>
            <a:ext cx="5157216" cy="2624328"/>
          </a:xfrm>
          <a:prstGeom prst="roundRect">
            <a:avLst>
              <a:gd name="adj" fmla="val 522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713232" y="2148840"/>
            <a:ext cx="82296" cy="2624328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950976" y="2322576"/>
            <a:ext cx="47000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HB 432 • Rep. Gina H. Curry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950976" y="2843784"/>
            <a:ext cx="4672584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21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Maternal care access zones would help identify areas where pregnant women face limited access to obstetric services.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089904" y="2148840"/>
            <a:ext cx="5349240" cy="2624328"/>
          </a:xfrm>
          <a:prstGeom prst="roundRect">
            <a:avLst>
              <a:gd name="adj" fmla="val 522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6089904" y="2148840"/>
            <a:ext cx="82296" cy="2624328"/>
          </a:xfrm>
          <a:prstGeom prst="rect">
            <a:avLst/>
          </a:prstGeom>
          <a:solidFill>
            <a:srgbClr val="E56AAF"/>
          </a:solidFill>
          <a:ln w="12700">
            <a:solidFill>
              <a:srgbClr val="E56AA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327648" y="2322576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lived experience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6327648" y="2843784"/>
            <a:ext cx="4864608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21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Long travel times, unreliable transportation and limited local providers can turn routine prenatal visits into major challenges.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768096" y="5166360"/>
            <a:ext cx="106070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Policy question: How do we get quality maternal care closer to the communities that need it?</a:t>
            </a:r>
            <a:endParaRPr lang="en-US" sz="2300" dirty="0"/>
          </a:p>
        </p:txBody>
      </p:sp>
      <p:pic>
        <p:nvPicPr>
          <p:cNvPr id="18" name="Picture 17" descr="blk ma heal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301752"/>
            <a:ext cx="667512" cy="6675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580C39"/>
          </a:solidFill>
          <a:ln w="12700">
            <a:solidFill>
              <a:srgbClr val="580C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78992" y="310896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70" dirty="0">
                <a:solidFill>
                  <a:srgbClr val="C62B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 LEGISLATIVE BLACK CAUCUS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612648" y="10789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Care, coverage and support after delivery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66928" y="6583680"/>
            <a:ext cx="100584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 MOMNIBUS 2.0  •  BLACK MATERNAL HEALTH  •  OCTOBER 2026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11064240" y="6574536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94360" y="2039112"/>
            <a:ext cx="3557016" cy="3035808"/>
          </a:xfrm>
          <a:prstGeom prst="roundRect">
            <a:avLst>
              <a:gd name="adj" fmla="val 451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594360" y="2039112"/>
            <a:ext cx="82296" cy="3035808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832104" y="2212848"/>
            <a:ext cx="30998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HB 1088 + HB 1234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832104" y="2734056"/>
            <a:ext cx="3072384" cy="216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21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Blood pressure monitor coverage through private insurance and Medicaid, respectively.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4325112" y="2039112"/>
            <a:ext cx="3557016" cy="3035808"/>
          </a:xfrm>
          <a:prstGeom prst="roundRect">
            <a:avLst>
              <a:gd name="adj" fmla="val 451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4325112" y="2039112"/>
            <a:ext cx="82296" cy="3035808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4562856" y="2212848"/>
            <a:ext cx="30998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HB 526 + HB 707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4562856" y="2734056"/>
            <a:ext cx="3072384" cy="216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21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Breast milk pumping protections and nursing-parent rooms in state buildings.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8055864" y="2039112"/>
            <a:ext cx="3557016" cy="3035808"/>
          </a:xfrm>
          <a:prstGeom prst="roundRect">
            <a:avLst>
              <a:gd name="adj" fmla="val 451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8055864" y="2039112"/>
            <a:ext cx="82296" cy="3035808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8293608" y="2212848"/>
            <a:ext cx="30998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HB 1628</a:t>
            </a:r>
            <a:endParaRPr lang="en-US" sz="1900" dirty="0"/>
          </a:p>
        </p:txBody>
      </p:sp>
      <p:sp>
        <p:nvSpPr>
          <p:cNvPr id="20" name="Text 17"/>
          <p:cNvSpPr/>
          <p:nvPr/>
        </p:nvSpPr>
        <p:spPr>
          <a:xfrm>
            <a:off x="8293608" y="2734056"/>
            <a:ext cx="3072384" cy="216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21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Safeguarding postpartum Medicaid coverage through one year after childbirth.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758952" y="5404104"/>
            <a:ext cx="10744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C62B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Pregnancy-related complications and care needs can continue long after childbirth.</a:t>
            </a:r>
            <a:endParaRPr lang="en-US" sz="2000" dirty="0"/>
          </a:p>
        </p:txBody>
      </p:sp>
      <p:pic>
        <p:nvPicPr>
          <p:cNvPr id="22" name="Picture 21" descr="blk ma heal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301752"/>
            <a:ext cx="667512" cy="66751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580C39"/>
          </a:solidFill>
          <a:ln w="12700">
            <a:solidFill>
              <a:srgbClr val="580C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78992" y="310896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70" dirty="0">
                <a:solidFill>
                  <a:srgbClr val="C62B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 LEGISLATIVE BLACK CAUCUS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612648" y="10789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Midwifery and family-centered care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66928" y="6583680"/>
            <a:ext cx="100584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 MOMNIBUS 2.0  •  BLACK MATERNAL HEALTH  •  OCTOBER 2026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11064240" y="6574536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658368" y="2121408"/>
            <a:ext cx="5321808" cy="2578608"/>
          </a:xfrm>
          <a:prstGeom prst="roundRect">
            <a:avLst>
              <a:gd name="adj" fmla="val 531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58368" y="2121408"/>
            <a:ext cx="82296" cy="2578608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896112" y="2295144"/>
            <a:ext cx="48646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HB 1251 + HB 1851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896112" y="2816352"/>
            <a:ext cx="4837176" cy="1709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21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MOMNIBUS graphic identifies both bills as signed into law, expanding aspects of professional practice and midwifery authority.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181344" y="2121408"/>
            <a:ext cx="5321808" cy="2578608"/>
          </a:xfrm>
          <a:prstGeom prst="roundRect">
            <a:avLst>
              <a:gd name="adj" fmla="val 531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6181344" y="2121408"/>
            <a:ext cx="82296" cy="2578608"/>
          </a:xfrm>
          <a:prstGeom prst="rect">
            <a:avLst/>
          </a:prstGeom>
          <a:solidFill>
            <a:srgbClr val="E56AAF"/>
          </a:solidFill>
          <a:ln w="12700">
            <a:solidFill>
              <a:srgbClr val="E56AA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419088" y="2295144"/>
            <a:ext cx="48646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HB 1212 + HB 1240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6419088" y="2816352"/>
            <a:ext cx="4837176" cy="1709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21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PA Dads Matter Act and a maternal/newborn supply-kit pilot address family engagement and practical supports.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758952" y="5138928"/>
            <a:ext cx="106984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Legislative progress matters — and implementation, provider participation and outcomes matter too.</a:t>
            </a:r>
            <a:endParaRPr lang="en-US" sz="2100" dirty="0"/>
          </a:p>
        </p:txBody>
      </p:sp>
      <p:pic>
        <p:nvPicPr>
          <p:cNvPr id="18" name="Picture 17" descr="blk ma heal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301752"/>
            <a:ext cx="667512" cy="66751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580C39"/>
          </a:solidFill>
          <a:ln w="12700">
            <a:solidFill>
              <a:srgbClr val="580C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78992" y="310896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70" dirty="0">
                <a:solidFill>
                  <a:srgbClr val="C62B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 LEGISLATIVE BLACK CAUCUS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612648" y="10789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Reproductive freedom meets affordability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66928" y="6583680"/>
            <a:ext cx="100584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 MOMNIBUS 2.0  •  BLACK MATERNAL HEALTH  •  OCTOBER 2026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11064240" y="6574536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713232" y="1911096"/>
            <a:ext cx="10789920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C62B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right on paper does not always mean access in practice.</a:t>
            </a:r>
            <a:endParaRPr lang="en-US" sz="2500" dirty="0"/>
          </a:p>
        </p:txBody>
      </p:sp>
      <p:sp>
        <p:nvSpPr>
          <p:cNvPr id="10" name="Shape 7"/>
          <p:cNvSpPr/>
          <p:nvPr/>
        </p:nvSpPr>
        <p:spPr>
          <a:xfrm>
            <a:off x="713232" y="2706624"/>
            <a:ext cx="5248656" cy="119786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941832" y="2889504"/>
            <a:ext cx="4800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C62B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INSURANCE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941832" y="3227832"/>
            <a:ext cx="4800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 a woman afford recommended care?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6318504" y="2706624"/>
            <a:ext cx="5248656" cy="119786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547104" y="2889504"/>
            <a:ext cx="4800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C62B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TRANSPORTATION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547104" y="3227832"/>
            <a:ext cx="4800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 she reach an available provider?</a:t>
            </a:r>
            <a:endParaRPr lang="en-US" sz="1900" dirty="0"/>
          </a:p>
        </p:txBody>
      </p:sp>
      <p:sp>
        <p:nvSpPr>
          <p:cNvPr id="16" name="Shape 13"/>
          <p:cNvSpPr/>
          <p:nvPr/>
        </p:nvSpPr>
        <p:spPr>
          <a:xfrm>
            <a:off x="713232" y="4123944"/>
            <a:ext cx="5248656" cy="119786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941832" y="4306824"/>
            <a:ext cx="4800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C62B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 &amp; WORK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941832" y="4645152"/>
            <a:ext cx="4800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 she take leave without losing wages?</a:t>
            </a:r>
            <a:endParaRPr lang="en-US" sz="1900" dirty="0"/>
          </a:p>
        </p:txBody>
      </p:sp>
      <p:sp>
        <p:nvSpPr>
          <p:cNvPr id="19" name="Shape 16"/>
          <p:cNvSpPr/>
          <p:nvPr/>
        </p:nvSpPr>
        <p:spPr>
          <a:xfrm>
            <a:off x="6318504" y="4123944"/>
            <a:ext cx="5248656" cy="119786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6547104" y="4306824"/>
            <a:ext cx="4800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C62B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CHILDCARE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6547104" y="4645152"/>
            <a:ext cx="4800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 cares for her family during appointments?</a:t>
            </a:r>
            <a:endParaRPr lang="en-US" sz="1900" dirty="0"/>
          </a:p>
        </p:txBody>
      </p:sp>
      <p:pic>
        <p:nvPicPr>
          <p:cNvPr id="22" name="Picture 21" descr="blk ma heal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301752"/>
            <a:ext cx="667512" cy="66751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580C39"/>
          </a:solidFill>
          <a:ln w="12700">
            <a:solidFill>
              <a:srgbClr val="580C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78992" y="310896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70" dirty="0">
                <a:solidFill>
                  <a:srgbClr val="C62B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 LEGISLATIVE BLACK CAUCUS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612648" y="10789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Menopause belongs in the healthcare conversation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66928" y="6583680"/>
            <a:ext cx="100584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 MOMNIBUS 2.0  •  BLACK MATERNAL HEALTH  •  OCTOBER 2026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11064240" y="6574536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722376" y="1865376"/>
            <a:ext cx="107442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C62B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 does not end when childbearing years end.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76656" y="2578608"/>
            <a:ext cx="5303520" cy="2542032"/>
          </a:xfrm>
          <a:prstGeom prst="roundRect">
            <a:avLst>
              <a:gd name="adj" fmla="val 539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76656" y="2578608"/>
            <a:ext cx="82296" cy="2542032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914400" y="2752344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HB 1345 • Rep. Morgan Cephas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914400" y="3273552"/>
            <a:ext cx="4818888" cy="1673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21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Proposes Medical Assistance coverage for qualifying menopause treatments. The House passed the bill October 7, 2026.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6199632" y="2578608"/>
            <a:ext cx="5303520" cy="2542032"/>
          </a:xfrm>
          <a:prstGeom prst="roundRect">
            <a:avLst>
              <a:gd name="adj" fmla="val 539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6199632" y="2578608"/>
            <a:ext cx="82296" cy="2542032"/>
          </a:xfrm>
          <a:prstGeom prst="rect">
            <a:avLst/>
          </a:prstGeom>
          <a:solidFill>
            <a:srgbClr val="E56AAF"/>
          </a:solidFill>
          <a:ln w="12700">
            <a:solidFill>
              <a:srgbClr val="E56AA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6437376" y="2752344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Education + workplace support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437376" y="3273552"/>
            <a:ext cx="4818888" cy="1673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21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HB 1411 addresses menopause education. HB 2135 addresses workplace accommodations related to menopause and pregnancy.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740664" y="5413248"/>
            <a:ext cx="10652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Symptoms may affect sleep, concentration, work and daily life — women deserve informed, individualized care.</a:t>
            </a:r>
            <a:endParaRPr lang="en-US" sz="1900" dirty="0"/>
          </a:p>
        </p:txBody>
      </p:sp>
      <p:pic>
        <p:nvPicPr>
          <p:cNvPr id="19" name="Picture 18" descr="blk ma heal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301752"/>
            <a:ext cx="667512" cy="66751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580C39"/>
          </a:solidFill>
          <a:ln w="12700">
            <a:solidFill>
              <a:srgbClr val="580C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78992" y="310896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70" dirty="0">
                <a:solidFill>
                  <a:srgbClr val="C62B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 LEGISLATIVE BLACK CAUCUS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612648" y="10789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do we go from here?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66928" y="6583680"/>
            <a:ext cx="100584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 MOMNIBUS 2.0  •  BLACK MATERNAL HEALTH  •  OCTOBER 2026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11064240" y="6574536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795528" y="2020824"/>
            <a:ext cx="10579608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051560" y="2130552"/>
            <a:ext cx="100401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 How do we make maternal and menopause care accessible and affordable?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795528" y="3154680"/>
            <a:ext cx="10579608" cy="877824"/>
          </a:xfrm>
          <a:prstGeom prst="rect">
            <a:avLst/>
          </a:prstGeom>
          <a:solidFill>
            <a:srgbClr val="580C39"/>
          </a:solidFill>
          <a:ln w="12700">
            <a:solidFill>
              <a:srgbClr val="580C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1051560" y="3264408"/>
            <a:ext cx="100401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 How will we measure whether enacted programs reach Black women?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795528" y="4288536"/>
            <a:ext cx="10579608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051560" y="4398264"/>
            <a:ext cx="100401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 What do women need from employers, healthcare systems and legislators?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877824" y="5724144"/>
            <a:ext cx="10469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C62B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Community experience is essential evidence for policy discussions.</a:t>
            </a:r>
            <a:endParaRPr lang="en-US" sz="1900" dirty="0"/>
          </a:p>
        </p:txBody>
      </p:sp>
      <p:pic>
        <p:nvPicPr>
          <p:cNvPr id="16" name="Picture 15" descr="blk ma heal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301752"/>
            <a:ext cx="667512" cy="6675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580C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984248" y="914400"/>
            <a:ext cx="94183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WOMAN.</a:t>
            </a:r>
            <a:endParaRPr lang="en-US" sz="4500" dirty="0"/>
          </a:p>
          <a:p>
            <a:pPr marL="0" indent="0">
              <a:buNone/>
            </a:pPr>
            <a:r>
              <a:rPr lang="en-US" sz="4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STAGE.</a:t>
            </a:r>
            <a:endParaRPr lang="en-US" sz="4500" dirty="0"/>
          </a:p>
          <a:p>
            <a:pPr marL="0" indent="0">
              <a:buNone/>
            </a:pPr>
            <a:r>
              <a:rPr lang="en-US" sz="4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VOICE.</a:t>
            </a:r>
            <a:endParaRPr lang="en-US" sz="4500" dirty="0"/>
          </a:p>
        </p:txBody>
      </p:sp>
      <p:sp>
        <p:nvSpPr>
          <p:cNvPr id="4" name="Shape 1"/>
          <p:cNvSpPr/>
          <p:nvPr/>
        </p:nvSpPr>
        <p:spPr>
          <a:xfrm>
            <a:off x="2002536" y="4215384"/>
            <a:ext cx="7955280" cy="64008"/>
          </a:xfrm>
          <a:prstGeom prst="rect">
            <a:avLst/>
          </a:prstGeom>
          <a:solidFill>
            <a:srgbClr val="E56AAF"/>
          </a:solidFill>
          <a:ln w="12700">
            <a:solidFill>
              <a:srgbClr val="E56AA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2011680" y="4535424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8D3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Our health. Our voices. Our choices. Our future.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694944" y="6172200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April V. Ashe  •  Executive Director, Pennsylvania Legislative Black Caucus</a:t>
            </a:r>
            <a:endParaRPr lang="en-US" sz="1600" dirty="0"/>
          </a:p>
        </p:txBody>
      </p:sp>
      <p:pic>
        <p:nvPicPr>
          <p:cNvPr id="7" name="Picture 6" descr="blk ma heal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30352"/>
            <a:ext cx="1161288" cy="1161288"/>
          </a:xfrm>
          <a:prstGeom prst="rect">
            <a:avLst/>
          </a:prstGeom>
        </p:spPr>
      </p:pic>
      <p:pic>
        <p:nvPicPr>
          <p:cNvPr id="8" name="Picture 7" descr="PLBC Logo 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56" y="2148840"/>
            <a:ext cx="1170432" cy="11704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580C39"/>
          </a:solidFill>
          <a:ln w="12700">
            <a:solidFill>
              <a:srgbClr val="580C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78992" y="310896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70" dirty="0">
                <a:solidFill>
                  <a:srgbClr val="C62B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 GRAPHIC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612648" y="10789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Reference: PA MOMNIBUS 2.0 progress report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66928" y="6583680"/>
            <a:ext cx="100584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 MOMNIBUS 2.0  •  BLACK MATERNAL HEALTH  •  OCTOBER 2026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11064240" y="6574536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900" dirty="0"/>
          </a:p>
        </p:txBody>
      </p:sp>
      <p:pic>
        <p:nvPicPr>
          <p:cNvPr id="9" name="Image 1" descr="/mnt/data/Monibus2.0_PR_2026 (4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8768" y="1810512"/>
            <a:ext cx="4443984" cy="4535424"/>
          </a:xfrm>
          <a:prstGeom prst="rect">
            <a:avLst/>
          </a:prstGeom>
        </p:spPr>
      </p:pic>
      <p:pic>
        <p:nvPicPr>
          <p:cNvPr id="10" name="Picture 9" descr="blk ma healt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608" y="301752"/>
            <a:ext cx="667512" cy="66751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62B7D"/>
          </a:solidFill>
          <a:ln w="12700">
            <a:solidFill>
              <a:srgbClr val="C62B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580C39"/>
          </a:solidFill>
          <a:ln w="12700">
            <a:solidFill>
              <a:srgbClr val="580C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78992" y="310896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70" dirty="0">
                <a:solidFill>
                  <a:srgbClr val="C62B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PRESENTER REFERENCE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612648" y="10789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Legislation &amp; source links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66928" y="6583680"/>
            <a:ext cx="100584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 MOMNIBUS 2.0  •  BLACK MATERNAL HEALTH  •  OCTOBER 2026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11064240" y="6574536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50392" y="1865376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Pennsylvania General Assembly</a:t>
            </a:r>
            <a:endParaRPr lang="en-US" sz="1800" dirty="0"/>
          </a:p>
        </p:txBody>
      </p:sp>
      <p:sp>
        <p:nvSpPr>
          <p:cNvPr id="10" name="Text 7">
            <a:hlinkClick r:id="rId3"/>
          </p:cNvPr>
          <p:cNvSpPr/>
          <p:nvPr/>
        </p:nvSpPr>
        <p:spPr>
          <a:xfrm>
            <a:off x="5605272" y="1865376"/>
            <a:ext cx="5577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u="sng" dirty="0">
                <a:solidFill>
                  <a:srgbClr val="C62B7D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https://www.palegis.us/legislation/bills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850392" y="2578608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 Black Maternal Health Caucus</a:t>
            </a:r>
            <a:endParaRPr lang="en-US" sz="1800" dirty="0"/>
          </a:p>
        </p:txBody>
      </p:sp>
      <p:sp>
        <p:nvSpPr>
          <p:cNvPr id="12" name="Text 9">
            <a:hlinkClick r:id="rId4"/>
          </p:cNvPr>
          <p:cNvSpPr/>
          <p:nvPr/>
        </p:nvSpPr>
        <p:spPr>
          <a:xfrm>
            <a:off x="5605272" y="2578608"/>
            <a:ext cx="5577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u="sng" dirty="0">
                <a:solidFill>
                  <a:srgbClr val="C62B7D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https://pablackmaternalhealth.com/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850392" y="3291840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HB 1345 — menopause coverage</a:t>
            </a:r>
            <a:endParaRPr lang="en-US" sz="1800" dirty="0"/>
          </a:p>
        </p:txBody>
      </p:sp>
      <p:sp>
        <p:nvSpPr>
          <p:cNvPr id="14" name="Text 11">
            <a:hlinkClick r:id="rId5"/>
          </p:cNvPr>
          <p:cNvSpPr/>
          <p:nvPr/>
        </p:nvSpPr>
        <p:spPr>
          <a:xfrm>
            <a:off x="5605272" y="3291840"/>
            <a:ext cx="5577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u="sng" dirty="0">
                <a:solidFill>
                  <a:srgbClr val="C62B7D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https://www.palegis.us/legislation/bills/2025/hb1345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850392" y="4005072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HB 432 — maternal care access</a:t>
            </a:r>
            <a:endParaRPr lang="en-US" sz="1800" dirty="0"/>
          </a:p>
        </p:txBody>
      </p:sp>
      <p:sp>
        <p:nvSpPr>
          <p:cNvPr id="16" name="Text 13">
            <a:hlinkClick r:id="rId6"/>
          </p:cNvPr>
          <p:cNvSpPr/>
          <p:nvPr/>
        </p:nvSpPr>
        <p:spPr>
          <a:xfrm>
            <a:off x="5605272" y="4005072"/>
            <a:ext cx="5577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u="sng" dirty="0">
                <a:solidFill>
                  <a:srgbClr val="C62B7D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https://www.palegis.us/legislation/bills/2025/hb432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850392" y="4718304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580C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HB 1628 — postpartum coverage</a:t>
            </a:r>
            <a:endParaRPr lang="en-US" sz="1800" dirty="0"/>
          </a:p>
        </p:txBody>
      </p:sp>
      <p:sp>
        <p:nvSpPr>
          <p:cNvPr id="18" name="Text 15">
            <a:hlinkClick r:id="rId7"/>
          </p:cNvPr>
          <p:cNvSpPr/>
          <p:nvPr/>
        </p:nvSpPr>
        <p:spPr>
          <a:xfrm>
            <a:off x="5605272" y="4718304"/>
            <a:ext cx="5577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u="sng" dirty="0">
                <a:solidFill>
                  <a:srgbClr val="C62B7D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https://www.palegis.us/legislation/bills/2025/hb1628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850392" y="5879592"/>
            <a:ext cx="10515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6E5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Legislative statuses are time-sensitive; verify again before presenting.</a:t>
            </a:r>
            <a:endParaRPr lang="en-US" sz="1600" dirty="0"/>
          </a:p>
        </p:txBody>
      </p:sp>
      <p:pic>
        <p:nvPicPr>
          <p:cNvPr id="20" name="Picture 19" descr="blk ma healt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608" y="301752"/>
            <a:ext cx="667512" cy="6675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1279</Words>
  <Application>Microsoft Office PowerPoint</Application>
  <PresentationFormat>Widescreen</PresentationFormat>
  <Paragraphs>147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Health. Our Voices. Our Choices. Our Future.</dc:title>
  <dc:subject>Black maternal reproductive justice and menopause</dc:subject>
  <dc:creator>Pennsylvania Legislative Black Caucus</dc:creator>
  <cp:lastModifiedBy>Stacy Kunkel</cp:lastModifiedBy>
  <cp:revision>1</cp:revision>
  <dcterms:created xsi:type="dcterms:W3CDTF">2026-10-14T17:07:41Z</dcterms:created>
  <dcterms:modified xsi:type="dcterms:W3CDTF">2026-10-15T13:21:47Z</dcterms:modified>
</cp:coreProperties>
</file>